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83" r:id="rId3"/>
    <p:sldId id="293" r:id="rId4"/>
    <p:sldId id="270" r:id="rId5"/>
    <p:sldId id="271" r:id="rId6"/>
    <p:sldId id="272" r:id="rId7"/>
    <p:sldId id="273" r:id="rId8"/>
    <p:sldId id="286" r:id="rId9"/>
    <p:sldId id="291" r:id="rId10"/>
    <p:sldId id="285" r:id="rId11"/>
    <p:sldId id="288" r:id="rId12"/>
    <p:sldId id="28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3300"/>
    <a:srgbClr val="FF0000"/>
    <a:srgbClr val="6600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F6F05-0534-441B-91EF-5367148CB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71217-12D1-40BB-8D08-15C0C9924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EFE8C-A239-4452-B168-058CBCFC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25E58-1AE4-4BC4-9009-897981B2B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F552C-35F5-4689-9635-ADC85C6551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E8904-E03D-4819-868E-8802ED3CE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DB0D1-F8F4-4FFB-AAC3-C1247B95D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9CF41-63A3-4375-83DE-626257B1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E78B9-1CA2-42AA-9895-BB27B066F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D7C03-95F5-4332-A9BD-8E488C838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02BA5-B8F6-47DB-986B-D087B2C16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77D64E1-1602-48F6-A2B0-C7222FDD5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914400" y="304800"/>
            <a:ext cx="685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28600" y="10668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 u="sng">
                <a:latin typeface="Arial" charset="0"/>
              </a:rPr>
              <a:t>Tập đọc: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38200" y="1600200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1/ </a:t>
            </a:r>
            <a:r>
              <a:rPr lang="en-US" sz="2000" b="1" u="sng">
                <a:latin typeface="Arial" charset="0"/>
              </a:rPr>
              <a:t>Kiểm tra bài cũ: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3400" y="2057400"/>
            <a:ext cx="449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Arial" charset="0"/>
              </a:rPr>
              <a:t>*Đọc đoạn 1 và 2.</a:t>
            </a:r>
          </a:p>
          <a:p>
            <a:pPr algn="ctr"/>
            <a:r>
              <a:rPr lang="en-US" sz="2400">
                <a:latin typeface="Arial" charset="0"/>
              </a:rPr>
              <a:t>-Xi-ôn-cốp-xki mơ ước điều gì?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28194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FF"/>
                </a:solidFill>
                <a:latin typeface="Arial" charset="0"/>
              </a:rPr>
              <a:t>Xi-ôn-cốp-xki từ nhỏ đã mơ ước được bay lên bầu trời.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09600" y="35814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Arial" charset="0"/>
              </a:rPr>
              <a:t>*Đọc đoạn 3 và 4.</a:t>
            </a:r>
          </a:p>
          <a:p>
            <a:pPr algn="ctr"/>
            <a:r>
              <a:rPr lang="en-US" sz="2400">
                <a:latin typeface="Arial" charset="0"/>
              </a:rPr>
              <a:t>-Nguyên nhân chính giúp Xi-ôn- cốp- xki thành công là gì?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066800" y="4724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FF"/>
                </a:solidFill>
                <a:latin typeface="Arial" charset="0"/>
              </a:rPr>
              <a:t>Xi-ôn-cốp-xki thành công vì ông có ước mơ chinh phục các </a:t>
            </a:r>
          </a:p>
          <a:p>
            <a:pPr algn="ctr"/>
            <a:r>
              <a:rPr lang="en-US" sz="2400">
                <a:solidFill>
                  <a:srgbClr val="0000FF"/>
                </a:solidFill>
                <a:latin typeface="Arial" charset="0"/>
              </a:rPr>
              <a:t>Vì sao, có nghị lực, quyết tâm thực hiện mơ ước.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505200" y="1676400"/>
            <a:ext cx="419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  <a:latin typeface="Arial" charset="0"/>
              </a:rPr>
              <a:t>Người tìm đường lên các vì sao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78" grpId="0"/>
      <p:bldP spid="3079" grpId="0"/>
      <p:bldP spid="3080" grpId="0"/>
      <p:bldP spid="30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752600" y="457200"/>
            <a:ext cx="495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52400" y="1066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 u="sng">
                <a:latin typeface="Arial" charset="0"/>
              </a:rPr>
              <a:t>Tập đọc: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09800" y="12192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09600" y="1676400"/>
            <a:ext cx="3276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4/ </a:t>
            </a:r>
            <a:r>
              <a:rPr lang="en-US" sz="2000" b="1" u="sng">
                <a:latin typeface="Arial" charset="0"/>
              </a:rPr>
              <a:t>Hướng dẫn đọc diễn cảm: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04800" y="2057400"/>
            <a:ext cx="8458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  <a:p>
            <a:pPr algn="ctr"/>
            <a:r>
              <a:rPr lang="en-US">
                <a:latin typeface="Arial" charset="0"/>
              </a:rPr>
              <a:t>*Đọc bài với giọng kể chậm rãi.</a:t>
            </a:r>
          </a:p>
          <a:p>
            <a:pPr algn="ctr"/>
            <a:r>
              <a:rPr lang="en-US">
                <a:latin typeface="Arial" charset="0"/>
              </a:rPr>
              <a:t>   </a:t>
            </a:r>
          </a:p>
          <a:p>
            <a:pPr algn="ctr"/>
            <a:r>
              <a:rPr lang="en-US">
                <a:latin typeface="Arial" charset="0"/>
              </a:rPr>
              <a:t>*đọc phân biệt lời các nhân vật(bà cụ khẩn khoản khi nhờ Cao Bá Quát viết đơn; </a:t>
            </a:r>
          </a:p>
          <a:p>
            <a:pPr algn="ctr"/>
            <a:r>
              <a:rPr lang="en-US">
                <a:latin typeface="Arial" charset="0"/>
              </a:rPr>
              <a:t>Cao Bá Quát vui vẻ khi nhận lời giúp bà lão).</a:t>
            </a:r>
          </a:p>
          <a:p>
            <a:pPr algn="ctr"/>
            <a:endParaRPr lang="en-US">
              <a:latin typeface="Arial" charset="0"/>
            </a:endParaRPr>
          </a:p>
          <a:p>
            <a:pPr algn="ctr"/>
            <a:r>
              <a:rPr lang="en-US">
                <a:latin typeface="Arial" charset="0"/>
              </a:rPr>
              <a:t>*Đổi giọng liên tục phù hợp với diễn biến của câu chuyện (Đoạn 1: Đọc chậm. </a:t>
            </a:r>
          </a:p>
          <a:p>
            <a:pPr algn="ctr"/>
            <a:r>
              <a:rPr lang="en-US">
                <a:latin typeface="Arial" charset="0"/>
              </a:rPr>
              <a:t>Đoạn 2:Nhanh hơn để thể hiện ý chí quyết tâm luyện chữ bằng được của Cao Bá Quát.</a:t>
            </a:r>
          </a:p>
          <a:p>
            <a:pPr algn="ctr"/>
            <a:r>
              <a:rPr lang="en-US">
                <a:latin typeface="Arial" charset="0"/>
              </a:rPr>
              <a:t>Đoạn 3:Đọc với giọng sảng khoái.)</a:t>
            </a:r>
          </a:p>
          <a:p>
            <a:pPr algn="ctr"/>
            <a:r>
              <a:rPr lang="en-US">
                <a:latin typeface="Arial" charset="0"/>
              </a:rPr>
              <a:t>    </a:t>
            </a:r>
          </a:p>
          <a:p>
            <a:pPr algn="ctr"/>
            <a:r>
              <a:rPr lang="en-US">
                <a:latin typeface="Arial" charset="0"/>
              </a:rPr>
              <a:t>*Cần nhấn giọng những từ ngữ trong bài để thấy được cái hại của việc viết chữ xấu</a:t>
            </a:r>
          </a:p>
          <a:p>
            <a:pPr algn="ctr"/>
            <a:r>
              <a:rPr lang="en-US">
                <a:latin typeface="Arial" charset="0"/>
              </a:rPr>
              <a:t>và khổ công rèn luyện của Cao Bá Quát: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rất xấu, khẩn khoản, oan uổng,</a:t>
            </a:r>
          </a:p>
          <a:p>
            <a:pPr algn="ctr"/>
            <a:r>
              <a:rPr lang="en-US" i="1">
                <a:solidFill>
                  <a:srgbClr val="FF0000"/>
                </a:solidFill>
                <a:latin typeface="Arial" charset="0"/>
              </a:rPr>
              <a:t>sẵn lòng, thét lính, đuổi, vô cùng ân hận, dốc sức, cúng cáp, mười trang vở,</a:t>
            </a:r>
          </a:p>
          <a:p>
            <a:pPr algn="ctr"/>
            <a:r>
              <a:rPr lang="en-US" i="1">
                <a:solidFill>
                  <a:srgbClr val="FF0000"/>
                </a:solidFill>
                <a:latin typeface="Arial" charset="0"/>
              </a:rPr>
              <a:t>nổi danh, văn hay chữ tốt.</a:t>
            </a:r>
          </a:p>
          <a:p>
            <a:pPr algn="ctr"/>
            <a:endParaRPr lang="en-US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  <a:p>
            <a:pPr algn="ctr"/>
            <a:endParaRPr lang="en-US">
              <a:latin typeface="Arial" charset="0"/>
            </a:endParaRPr>
          </a:p>
          <a:p>
            <a:pPr algn="ctr">
              <a:buFontTx/>
              <a:buChar char="-"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  <p:bldP spid="204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52600" y="457200"/>
            <a:ext cx="495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52400" y="1066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 u="sng">
                <a:latin typeface="Arial" charset="0"/>
              </a:rPr>
              <a:t>Tập đọc: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209800" y="12192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85800" y="19050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latin typeface="Arial" charset="0"/>
              </a:rPr>
              <a:t>Đọc diễn cảm: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762000" y="2667000"/>
            <a:ext cx="7772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Thuở đi học, Cao Bá Quát viết chữ </a:t>
            </a:r>
            <a:r>
              <a:rPr lang="en-US" b="1" i="1">
                <a:solidFill>
                  <a:srgbClr val="FF0000"/>
                </a:solidFill>
                <a:latin typeface="Arial" charset="0"/>
              </a:rPr>
              <a:t>rất xấu</a:t>
            </a:r>
            <a:r>
              <a:rPr lang="en-US">
                <a:latin typeface="Arial" charset="0"/>
              </a:rPr>
              <a:t> nên nhiều bài văn dù hay   vẫn bị </a:t>
            </a:r>
          </a:p>
          <a:p>
            <a:pPr algn="ctr"/>
            <a:r>
              <a:rPr lang="en-US">
                <a:latin typeface="Arial" charset="0"/>
              </a:rPr>
              <a:t>thầy cho điểm kém.</a:t>
            </a:r>
          </a:p>
          <a:p>
            <a:pPr algn="ctr"/>
            <a:endParaRPr lang="en-US">
              <a:latin typeface="Arial" charset="0"/>
            </a:endParaRPr>
          </a:p>
          <a:p>
            <a:pPr algn="ctr"/>
            <a:r>
              <a:rPr lang="en-US">
                <a:latin typeface="Arial" charset="0"/>
              </a:rPr>
              <a:t>Một hôm, có bà cụ hàng xóm sang </a:t>
            </a:r>
            <a:r>
              <a:rPr lang="en-US" b="1" i="1">
                <a:solidFill>
                  <a:srgbClr val="FF0000"/>
                </a:solidFill>
                <a:latin typeface="Arial" charset="0"/>
              </a:rPr>
              <a:t>khẩn khoản</a:t>
            </a:r>
            <a:r>
              <a:rPr lang="en-US">
                <a:latin typeface="Arial" charset="0"/>
              </a:rPr>
              <a:t>:</a:t>
            </a:r>
          </a:p>
          <a:p>
            <a:pPr algn="ctr"/>
            <a:r>
              <a:rPr lang="en-US">
                <a:latin typeface="Arial" charset="0"/>
              </a:rPr>
              <a:t>-Gia đình già có một việc </a:t>
            </a:r>
            <a:r>
              <a:rPr lang="en-US" b="1" i="1">
                <a:solidFill>
                  <a:srgbClr val="FF0000"/>
                </a:solidFill>
                <a:latin typeface="Arial" charset="0"/>
              </a:rPr>
              <a:t>oan uổng</a:t>
            </a:r>
            <a:r>
              <a:rPr lang="en-US">
                <a:latin typeface="Arial" charset="0"/>
              </a:rPr>
              <a:t> muốn kêu quan, nhờ cậu viết giúp cho lá đơn,</a:t>
            </a:r>
          </a:p>
          <a:p>
            <a:pPr algn="ctr"/>
            <a:r>
              <a:rPr lang="en-US">
                <a:latin typeface="Arial" charset="0"/>
              </a:rPr>
              <a:t>có được không?</a:t>
            </a:r>
          </a:p>
          <a:p>
            <a:pPr algn="ctr"/>
            <a:endParaRPr lang="en-US">
              <a:latin typeface="Arial" charset="0"/>
            </a:endParaRPr>
          </a:p>
          <a:p>
            <a:pPr algn="ctr"/>
            <a:r>
              <a:rPr lang="en-US">
                <a:latin typeface="Arial" charset="0"/>
              </a:rPr>
              <a:t>Cao Bá Quát vui vẻ trả lời:</a:t>
            </a:r>
          </a:p>
          <a:p>
            <a:pPr algn="ctr"/>
            <a:r>
              <a:rPr lang="en-US">
                <a:latin typeface="Arial" charset="0"/>
              </a:rPr>
              <a:t>-Tưởng việc gì khó, chứ việc ấy cháu xin </a:t>
            </a:r>
            <a:r>
              <a:rPr lang="en-US" b="1" i="1">
                <a:solidFill>
                  <a:srgbClr val="FF0000"/>
                </a:solidFill>
                <a:latin typeface="Arial" charset="0"/>
              </a:rPr>
              <a:t>sẵn lòng</a:t>
            </a: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 flipH="1">
            <a:off x="7772400" y="2743200"/>
            <a:ext cx="76200" cy="304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58" grpId="0"/>
      <p:bldP spid="235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752600" y="457200"/>
            <a:ext cx="495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Arial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" y="1066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 u="sng">
                <a:latin typeface="Arial" charset="0"/>
              </a:rPr>
              <a:t>Tập đọc: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09800" y="12192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81000" y="1752600"/>
            <a:ext cx="2667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Arial" charset="0"/>
              </a:rPr>
              <a:t>5/ </a:t>
            </a:r>
            <a:r>
              <a:rPr lang="en-US" sz="2400" b="1" u="sng">
                <a:latin typeface="Arial" charset="0"/>
              </a:rPr>
              <a:t>Củng cố- dặn dò: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762000" y="25146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-Về nhà:+Đọc lại bài, trả lời câu hỏi và học thuộc nội dung.</a:t>
            </a:r>
          </a:p>
          <a:p>
            <a:pPr algn="ctr"/>
            <a:endParaRPr lang="en-US" sz="2000">
              <a:latin typeface="Arial" charset="0"/>
            </a:endParaRPr>
          </a:p>
          <a:p>
            <a:pPr algn="ctr"/>
            <a:r>
              <a:rPr lang="en-US" sz="2000">
                <a:latin typeface="Arial" charset="0"/>
              </a:rPr>
              <a:t>+Chuẩn bị bài: Chú Đất Nung.</a:t>
            </a:r>
          </a:p>
          <a:p>
            <a:pPr algn="ctr"/>
            <a:endParaRPr lang="en-US" sz="2000">
              <a:latin typeface="Arial" charset="0"/>
            </a:endParaRPr>
          </a:p>
          <a:p>
            <a:pPr algn="ctr"/>
            <a:r>
              <a:rPr lang="en-US" sz="2000">
                <a:latin typeface="Arial" charset="0"/>
              </a:rPr>
              <a:t>+ Đọc và trả lời câu hỏi- Tìm hiểu trước nội dungcủa bài.</a:t>
            </a:r>
          </a:p>
          <a:p>
            <a:pPr algn="ctr"/>
            <a:endParaRPr lang="en-US" sz="2000">
              <a:latin typeface="Arial" charset="0"/>
            </a:endParaRPr>
          </a:p>
          <a:p>
            <a:pPr algn="ctr"/>
            <a:r>
              <a:rPr lang="en-US" sz="2000">
                <a:latin typeface="Arial" charset="0"/>
              </a:rPr>
              <a:t>1/ Cu Chắt có những đồ chơi gì? Chúng khác nhau như thế nào?</a:t>
            </a:r>
          </a:p>
          <a:p>
            <a:pPr algn="ctr"/>
            <a:endParaRPr lang="en-US" sz="2000">
              <a:latin typeface="Arial" charset="0"/>
            </a:endParaRPr>
          </a:p>
          <a:p>
            <a:pPr algn="ctr"/>
            <a:r>
              <a:rPr lang="en-US" sz="2000">
                <a:latin typeface="Arial" charset="0"/>
              </a:rPr>
              <a:t>2/ Chú bé Đất đi đâu và gặp chuyện gì?</a:t>
            </a:r>
          </a:p>
          <a:p>
            <a:pPr algn="ctr"/>
            <a:endParaRPr lang="en-US" sz="2000">
              <a:latin typeface="Arial" charset="0"/>
            </a:endParaRPr>
          </a:p>
          <a:p>
            <a:pPr algn="ctr"/>
            <a:r>
              <a:rPr lang="en-US" sz="2000">
                <a:latin typeface="Arial" charset="0"/>
              </a:rPr>
              <a:t>3/ Vì sao chú bé Đất quyết định trở thành chú Đất Nung?</a:t>
            </a:r>
          </a:p>
          <a:p>
            <a:pPr algn="ctr"/>
            <a:endParaRPr lang="en-US" sz="2000">
              <a:latin typeface="Arial" charset="0"/>
            </a:endParaRPr>
          </a:p>
          <a:p>
            <a:pPr algn="ctr"/>
            <a:r>
              <a:rPr lang="en-US" sz="2000">
                <a:latin typeface="Arial" charset="0"/>
              </a:rPr>
              <a:t>4/ Chi tiết nung trong lửa tượng trưng cho điều gì?</a:t>
            </a:r>
          </a:p>
          <a:p>
            <a:pPr algn="ctr"/>
            <a:r>
              <a:rPr lang="en-US" sz="2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Van hay chu to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81200"/>
            <a:ext cx="8458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1752600" y="228600"/>
            <a:ext cx="579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Arial" charset="0"/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33400" y="990600"/>
            <a:ext cx="16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 u="sng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52400" y="1066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 u="sng">
                <a:latin typeface="Arial" charset="0"/>
              </a:rPr>
              <a:t>Tập đọc: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514600" y="12954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pic>
        <p:nvPicPr>
          <p:cNvPr id="29705" name="Picture 9" descr="dnkd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852613"/>
            <a:ext cx="8458200" cy="470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752600" y="457200"/>
            <a:ext cx="495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" y="1066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 u="sng">
                <a:latin typeface="Arial" charset="0"/>
              </a:rPr>
              <a:t>Tập đọc: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57200" y="16764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i="1">
                <a:latin typeface="Arial" charset="0"/>
              </a:rPr>
              <a:t>2/ </a:t>
            </a:r>
            <a:r>
              <a:rPr lang="en-US" sz="2400" b="1" i="1" u="sng">
                <a:latin typeface="Arial" charset="0"/>
              </a:rPr>
              <a:t>Luyện đọc: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371600" y="2362200"/>
            <a:ext cx="487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latin typeface="Arial" charset="0"/>
              </a:rPr>
              <a:t>*Bài văn được chia làm bao nhiêu đoạn?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514600" y="12954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447800" y="3048000"/>
            <a:ext cx="5867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r>
              <a:rPr lang="en-US" sz="2400">
                <a:solidFill>
                  <a:srgbClr val="0000FF"/>
                </a:solidFill>
                <a:latin typeface="Arial" charset="0"/>
              </a:rPr>
              <a:t>-Bài văn được chia làm 3 đoạn:</a:t>
            </a: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r>
              <a:rPr lang="en-US" sz="2400">
                <a:solidFill>
                  <a:srgbClr val="0000FF"/>
                </a:solidFill>
                <a:latin typeface="Arial" charset="0"/>
              </a:rPr>
              <a:t>+Đoạn 1: Từ đầu... Cháu xin sẵn lòng.</a:t>
            </a:r>
          </a:p>
          <a:p>
            <a:pPr algn="ctr"/>
            <a:r>
              <a:rPr lang="en-US" sz="2400">
                <a:solidFill>
                  <a:srgbClr val="0000FF"/>
                </a:solidFill>
                <a:latin typeface="Arial" charset="0"/>
              </a:rPr>
              <a:t>  </a:t>
            </a:r>
          </a:p>
          <a:p>
            <a:pPr algn="ctr"/>
            <a:r>
              <a:rPr lang="en-US" sz="2400">
                <a:solidFill>
                  <a:srgbClr val="0000FF"/>
                </a:solidFill>
                <a:latin typeface="Arial" charset="0"/>
              </a:rPr>
              <a:t> +Đoạn 2:Lá đơn...viết chữ sao cho đẹp.</a:t>
            </a: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r>
              <a:rPr lang="en-US" sz="2400">
                <a:solidFill>
                  <a:srgbClr val="0000FF"/>
                </a:solidFill>
                <a:latin typeface="Arial" charset="0"/>
              </a:rPr>
              <a:t>+Đoạn 3:Phần còn lại.</a:t>
            </a: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752600" y="457200"/>
            <a:ext cx="495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52400" y="1066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 u="sng">
                <a:latin typeface="Arial" charset="0"/>
              </a:rPr>
              <a:t>Tập đọc:</a:t>
            </a:r>
          </a:p>
        </p:txBody>
      </p:sp>
      <p:sp>
        <p:nvSpPr>
          <p:cNvPr id="6148" name="Rectangle 12"/>
          <p:cNvSpPr>
            <a:spLocks noChangeArrowheads="1"/>
          </p:cNvSpPr>
          <p:nvPr/>
        </p:nvSpPr>
        <p:spPr bwMode="auto">
          <a:xfrm>
            <a:off x="2209800" y="12192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sp>
        <p:nvSpPr>
          <p:cNvPr id="6149" name="Line 13"/>
          <p:cNvSpPr>
            <a:spLocks noChangeShapeType="1"/>
          </p:cNvSpPr>
          <p:nvPr/>
        </p:nvSpPr>
        <p:spPr bwMode="auto">
          <a:xfrm>
            <a:off x="4114800" y="19050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Rectangle 14"/>
          <p:cNvSpPr>
            <a:spLocks noChangeArrowheads="1"/>
          </p:cNvSpPr>
          <p:nvPr/>
        </p:nvSpPr>
        <p:spPr bwMode="auto">
          <a:xfrm>
            <a:off x="609600" y="19050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latin typeface="Arial" charset="0"/>
              </a:rPr>
              <a:t>Luyện đọc: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762000" y="3276600"/>
            <a:ext cx="2057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thuở</a:t>
            </a:r>
          </a:p>
          <a:p>
            <a:pPr algn="ctr"/>
            <a:endParaRPr lang="en-US" sz="2000" b="1">
              <a:latin typeface="Arial" charset="0"/>
            </a:endParaRPr>
          </a:p>
          <a:p>
            <a:pPr algn="ctr"/>
            <a:r>
              <a:rPr lang="en-US" sz="2000" b="1">
                <a:latin typeface="Arial" charset="0"/>
              </a:rPr>
              <a:t>khẩn khoản</a:t>
            </a:r>
          </a:p>
          <a:p>
            <a:pPr algn="ctr"/>
            <a:endParaRPr lang="en-US" sz="2000" b="1">
              <a:latin typeface="Arial" charset="0"/>
            </a:endParaRPr>
          </a:p>
          <a:p>
            <a:pPr algn="ctr"/>
            <a:r>
              <a:rPr lang="en-US" sz="2000" b="1">
                <a:latin typeface="Arial" charset="0"/>
              </a:rPr>
              <a:t>Oan uổng</a:t>
            </a:r>
          </a:p>
          <a:p>
            <a:pPr algn="ctr"/>
            <a:endParaRPr lang="en-US" sz="2000" b="1">
              <a:latin typeface="Arial" charset="0"/>
            </a:endParaRPr>
          </a:p>
          <a:p>
            <a:pPr algn="ctr"/>
            <a:r>
              <a:rPr lang="en-US" sz="2000" b="1">
                <a:latin typeface="Arial" charset="0"/>
              </a:rPr>
              <a:t>Sẵn lòng</a:t>
            </a:r>
          </a:p>
          <a:p>
            <a:pPr algn="ctr"/>
            <a:endParaRPr lang="en-US" sz="2000" b="1">
              <a:latin typeface="Arial" charset="0"/>
            </a:endParaRPr>
          </a:p>
          <a:p>
            <a:pPr algn="ctr"/>
            <a:r>
              <a:rPr lang="en-US" sz="2000" b="1">
                <a:latin typeface="Arial" charset="0"/>
              </a:rPr>
              <a:t>dốc sức</a:t>
            </a:r>
          </a:p>
        </p:txBody>
      </p:sp>
      <p:sp>
        <p:nvSpPr>
          <p:cNvPr id="6152" name="Rectangle 23"/>
          <p:cNvSpPr>
            <a:spLocks noChangeArrowheads="1"/>
          </p:cNvSpPr>
          <p:nvPr/>
        </p:nvSpPr>
        <p:spPr bwMode="auto">
          <a:xfrm>
            <a:off x="4876800" y="19050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latin typeface="Arial" charset="0"/>
              </a:rPr>
              <a:t>Từ ngữ:</a:t>
            </a:r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5486400" y="228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+Khẩn khoản:</a:t>
            </a:r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4648200" y="2743200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660066"/>
                </a:solidFill>
                <a:latin typeface="Arial" charset="0"/>
              </a:rPr>
              <a:t>Tha thiết, nài nỉ người khác chấp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Arial" charset="0"/>
              </a:rPr>
              <a:t>nhận yêu cầu của mình.</a:t>
            </a: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5562600" y="35814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+Huyện đường:</a:t>
            </a:r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4648200" y="3962400"/>
            <a:ext cx="2819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660066"/>
                </a:solidFill>
                <a:latin typeface="Arial" charset="0"/>
              </a:rPr>
              <a:t>Nơi làm việc của quan huyện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Arial" charset="0"/>
              </a:rPr>
              <a:t>trước đây.</a:t>
            </a:r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5181600" y="4953000"/>
            <a:ext cx="1600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+Ân hận:</a:t>
            </a:r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4648200" y="5257800"/>
            <a:ext cx="3810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660066"/>
                </a:solidFill>
                <a:latin typeface="Arial" charset="0"/>
              </a:rPr>
              <a:t>Băn khoăn, day dứt và tự trách mình</a:t>
            </a:r>
          </a:p>
          <a:p>
            <a:pPr algn="ctr"/>
            <a:r>
              <a:rPr lang="en-US" sz="2000" b="1">
                <a:solidFill>
                  <a:srgbClr val="660066"/>
                </a:solidFill>
                <a:latin typeface="Arial" charset="0"/>
              </a:rPr>
              <a:t>về việc không hay xảy ra.</a:t>
            </a:r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-609600" y="1981200"/>
            <a:ext cx="5181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-Thuở đi học, Cao Bá Quát </a:t>
            </a:r>
          </a:p>
          <a:p>
            <a:pPr algn="ctr"/>
            <a:r>
              <a:rPr lang="en-US" sz="2000" b="1">
                <a:latin typeface="Arial" charset="0"/>
              </a:rPr>
              <a:t>viết chữ rất xấu nên nhiều </a:t>
            </a:r>
          </a:p>
          <a:p>
            <a:pPr algn="ctr"/>
            <a:r>
              <a:rPr lang="en-US" sz="2000" b="1">
                <a:latin typeface="Arial" charset="0"/>
              </a:rPr>
              <a:t>bài văn dù hay  vẫn bị thầy </a:t>
            </a:r>
          </a:p>
          <a:p>
            <a:pPr algn="ctr"/>
            <a:r>
              <a:rPr lang="en-US" sz="2000" b="1">
                <a:latin typeface="Arial" charset="0"/>
              </a:rPr>
              <a:t>cho điểm kém.</a:t>
            </a:r>
          </a:p>
          <a:p>
            <a:pPr algn="ctr"/>
            <a:r>
              <a:rPr lang="en-US" sz="2000" b="1">
                <a:latin typeface="Arial" charset="0"/>
              </a:rPr>
              <a:t>-Chữ viết đã tiến bộ, ông lại </a:t>
            </a:r>
          </a:p>
          <a:p>
            <a:pPr algn="ctr"/>
            <a:r>
              <a:rPr lang="en-US" sz="2000" b="1">
                <a:latin typeface="Arial" charset="0"/>
              </a:rPr>
              <a:t>mượn những cuốn sách chữ </a:t>
            </a:r>
          </a:p>
          <a:p>
            <a:pPr algn="ctr"/>
            <a:r>
              <a:rPr lang="en-US" sz="2000" b="1">
                <a:latin typeface="Arial" charset="0"/>
              </a:rPr>
              <a:t>viết đẹp làm mẫu  để luyện </a:t>
            </a:r>
          </a:p>
          <a:p>
            <a:pPr algn="ctr"/>
            <a:r>
              <a:rPr lang="en-US" sz="2000" b="1">
                <a:latin typeface="Arial" charset="0"/>
              </a:rPr>
              <a:t>nhiều kiểu chữ khác nhau.</a:t>
            </a:r>
          </a:p>
        </p:txBody>
      </p:sp>
      <p:sp>
        <p:nvSpPr>
          <p:cNvPr id="5159" name="Line 39"/>
          <p:cNvSpPr>
            <a:spLocks noChangeShapeType="1"/>
          </p:cNvSpPr>
          <p:nvPr/>
        </p:nvSpPr>
        <p:spPr bwMode="auto">
          <a:xfrm flipH="1">
            <a:off x="2438400" y="4876800"/>
            <a:ext cx="152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0" name="Line 40"/>
          <p:cNvSpPr>
            <a:spLocks noChangeShapeType="1"/>
          </p:cNvSpPr>
          <p:nvPr/>
        </p:nvSpPr>
        <p:spPr bwMode="auto">
          <a:xfrm flipH="1">
            <a:off x="2057400" y="3352800"/>
            <a:ext cx="152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>
            <a:off x="1752600" y="2743200"/>
            <a:ext cx="30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>
            <a:off x="1295400" y="3505200"/>
            <a:ext cx="30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3" name="Line 43"/>
          <p:cNvSpPr>
            <a:spLocks noChangeShapeType="1"/>
          </p:cNvSpPr>
          <p:nvPr/>
        </p:nvSpPr>
        <p:spPr bwMode="auto">
          <a:xfrm>
            <a:off x="2057400" y="35052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>
            <a:off x="1219200" y="42672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5" name="Line 45"/>
          <p:cNvSpPr>
            <a:spLocks noChangeShapeType="1"/>
          </p:cNvSpPr>
          <p:nvPr/>
        </p:nvSpPr>
        <p:spPr bwMode="auto">
          <a:xfrm>
            <a:off x="1143000" y="495300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67" name="Line 47"/>
          <p:cNvSpPr>
            <a:spLocks noChangeShapeType="1"/>
          </p:cNvSpPr>
          <p:nvPr/>
        </p:nvSpPr>
        <p:spPr bwMode="auto">
          <a:xfrm>
            <a:off x="1752600" y="571500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6" dur="5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9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/>
      <p:bldP spid="5135" grpId="1"/>
      <p:bldP spid="5144" grpId="0"/>
      <p:bldP spid="5145" grpId="0"/>
      <p:bldP spid="5146" grpId="0"/>
      <p:bldP spid="5147" grpId="0"/>
      <p:bldP spid="5148" grpId="0"/>
      <p:bldP spid="5149" grpId="0"/>
      <p:bldP spid="5158" grpId="0"/>
      <p:bldP spid="5159" grpId="0" animBg="1"/>
      <p:bldP spid="5160" grpId="0" animBg="1"/>
      <p:bldP spid="5161" grpId="0" animBg="1"/>
      <p:bldP spid="5161" grpId="1" animBg="1"/>
      <p:bldP spid="5162" grpId="0" animBg="1"/>
      <p:bldP spid="5162" grpId="1" animBg="1"/>
      <p:bldP spid="5163" grpId="0" animBg="1"/>
      <p:bldP spid="5163" grpId="1" animBg="1"/>
      <p:bldP spid="5164" grpId="0" animBg="1"/>
      <p:bldP spid="5164" grpId="1" animBg="1"/>
      <p:bldP spid="5165" grpId="0" animBg="1"/>
      <p:bldP spid="5165" grpId="1" animBg="1"/>
      <p:bldP spid="5167" grpId="0" animBg="1"/>
      <p:bldP spid="516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752600" y="457200"/>
            <a:ext cx="495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52400" y="1066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 u="sng">
                <a:latin typeface="Arial" charset="0"/>
              </a:rPr>
              <a:t>Tập đọc: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2400" y="1447800"/>
            <a:ext cx="236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3/ </a:t>
            </a:r>
            <a:r>
              <a:rPr lang="en-US" sz="2000" b="1" u="sng">
                <a:latin typeface="Arial" charset="0"/>
              </a:rPr>
              <a:t>Tìm hiểu bài:</a:t>
            </a: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2209800" y="12192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143000" y="2133600"/>
            <a:ext cx="441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-Vì sao Cao Bá Quát thường bị điểm kém?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838200" y="2438400"/>
            <a:ext cx="7543800" cy="114300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>Cao Bá Quát thường bị điểm kém vì chữ viết rất xấu dù </a:t>
            </a:r>
          </a:p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>bài văn của ông viết rất hay.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-1066800" y="3581400"/>
            <a:ext cx="10287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-Thái độ của Cao Bá Quát như thế nào khi nhận lời </a:t>
            </a:r>
          </a:p>
          <a:p>
            <a:pPr algn="ctr"/>
            <a:r>
              <a:rPr lang="en-US" sz="2000" b="1">
                <a:latin typeface="Arial" charset="0"/>
              </a:rPr>
              <a:t>giúp bà cụ hàng xóm viết đơn? 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609600" y="4343400"/>
            <a:ext cx="7848600" cy="2514600"/>
          </a:xfrm>
          <a:prstGeom prst="irregularSeal1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> Cao Bá Quát vui vẻ trả lời: Tưởng việc gì khó,</a:t>
            </a:r>
          </a:p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>chứ việc ấy cháu xin sẵn lòng.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3" grpId="0"/>
      <p:bldP spid="6154" grpId="0" animBg="1"/>
      <p:bldP spid="6155" grpId="0"/>
      <p:bldP spid="61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752600" y="304800"/>
            <a:ext cx="495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6200" y="9144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 u="sng">
                <a:latin typeface="Arial" charset="0"/>
              </a:rPr>
              <a:t>Tập đọc: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09800" y="10668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143000" y="1981200"/>
            <a:ext cx="571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-Sự việc gì xảy ra đã làm Cao Bá Quát phải ân hận?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0" y="2209800"/>
            <a:ext cx="9144000" cy="1524000"/>
          </a:xfrm>
          <a:prstGeom prst="ellipseRibbon">
            <a:avLst>
              <a:gd name="adj1" fmla="val 25000"/>
              <a:gd name="adj2" fmla="val 49546"/>
              <a:gd name="adj3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>Lá đơn của Cao Bá Quát vì chữ quá xấu, quan đọc không được </a:t>
            </a:r>
          </a:p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>nên thét lính đuổi bà cụ về, khiến bà cụ không giải</a:t>
            </a:r>
          </a:p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>được nổi oan.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914400" y="3886200"/>
            <a:ext cx="5943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-Cao Bá Quát quyết chí luyện viết chữ như thế nào?</a:t>
            </a:r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533400" y="4267200"/>
            <a:ext cx="7772400" cy="1752600"/>
          </a:xfrm>
          <a:prstGeom prst="wedgeEllipseCallout">
            <a:avLst>
              <a:gd name="adj1" fmla="val -36231"/>
              <a:gd name="adj2" fmla="val 76991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b="1">
                <a:solidFill>
                  <a:srgbClr val="0000FF"/>
                </a:solidFill>
                <a:latin typeface="Arial" charset="0"/>
              </a:rPr>
              <a:t>Sáng sáng, ông cầm que vạch lên cột nhà luyện chữ cho cứng cáp. Mỗi tối viết xong mười hai trang vở mới đi ngủ; mượn những cuốn sách chữ viết đẹp làm mẫu; luyện viết liên tục suốt mấy năm trời.</a:t>
            </a:r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609600" y="1676400"/>
            <a:ext cx="18288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3/ </a:t>
            </a:r>
            <a:r>
              <a:rPr lang="en-US" sz="2000" b="1" u="sng">
                <a:latin typeface="Arial" charset="0"/>
              </a:rPr>
              <a:t>Tìm hiểu bài: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5" grpId="0"/>
      <p:bldP spid="7176" grpId="0"/>
      <p:bldP spid="71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52600" y="533400"/>
            <a:ext cx="495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52400" y="1066800"/>
            <a:ext cx="2057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 u="sng">
                <a:latin typeface="Arial" charset="0"/>
              </a:rPr>
              <a:t>Tập đọc: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" y="1676400"/>
            <a:ext cx="236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3/ </a:t>
            </a:r>
            <a:r>
              <a:rPr lang="en-US" sz="2000" b="1" u="sng">
                <a:latin typeface="Arial" charset="0"/>
              </a:rPr>
              <a:t>Tìm hiểu bài: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0" y="1752600"/>
            <a:ext cx="9144000" cy="3352800"/>
            <a:chOff x="432" y="288"/>
            <a:chExt cx="5088" cy="1168"/>
          </a:xfrm>
        </p:grpSpPr>
        <p:pic>
          <p:nvPicPr>
            <p:cNvPr id="9224" name="Picture 22" descr="IMG3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2" y="534"/>
              <a:ext cx="718" cy="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AutoShape 23"/>
            <p:cNvSpPr>
              <a:spLocks noChangeArrowheads="1"/>
            </p:cNvSpPr>
            <p:nvPr/>
          </p:nvSpPr>
          <p:spPr bwMode="auto">
            <a:xfrm>
              <a:off x="1536" y="288"/>
              <a:ext cx="3984" cy="672"/>
            </a:xfrm>
            <a:prstGeom prst="cloudCallout">
              <a:avLst>
                <a:gd name="adj1" fmla="val -40134"/>
                <a:gd name="adj2" fmla="val 6994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000" b="1" u="sng">
                  <a:solidFill>
                    <a:srgbClr val="FF0000"/>
                  </a:solidFill>
                  <a:latin typeface="Arial" charset="0"/>
                </a:rPr>
                <a:t>Thảo luận nhóm:</a:t>
              </a:r>
            </a:p>
            <a:p>
              <a:pPr algn="ctr"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-T</a:t>
              </a:r>
              <a:r>
                <a:rPr lang="en-US" sz="2000">
                  <a:latin typeface="Arial" charset="0"/>
                </a:rPr>
                <a:t>ìm đoạn mở bài, thân bài, kết bài của truyện</a:t>
              </a:r>
              <a:r>
                <a:rPr lang="en-US" sz="2000">
                  <a:solidFill>
                    <a:srgbClr val="000000"/>
                  </a:solidFill>
                  <a:latin typeface="Arial" charset="0"/>
                </a:rPr>
                <a:t> </a:t>
              </a:r>
            </a:p>
          </p:txBody>
        </p:sp>
      </p:grp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2133600" y="12192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1447800" y="4267200"/>
            <a:ext cx="6629400" cy="24384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latin typeface="Arial" charset="0"/>
              </a:rPr>
              <a:t>+Mở bài:Thuở đi học... Điểm kém.</a:t>
            </a:r>
          </a:p>
          <a:p>
            <a:pPr algn="ctr"/>
            <a:r>
              <a:rPr lang="en-US" sz="2000" b="1">
                <a:latin typeface="Arial" charset="0"/>
              </a:rPr>
              <a:t>+Thân bài:Một hôm ... Nhiều kiểu chữ khác nhau.</a:t>
            </a:r>
          </a:p>
          <a:p>
            <a:pPr algn="ctr"/>
            <a:r>
              <a:rPr lang="en-US" sz="2000" b="1">
                <a:latin typeface="Arial" charset="0"/>
              </a:rPr>
              <a:t>+Kết bài:Kiên trì ... Văn hay chữ tốt.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600200" y="1219200"/>
            <a:ext cx="49530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  <a:cs typeface="Arial" charset="0"/>
            </a:endParaRPr>
          </a:p>
        </p:txBody>
      </p:sp>
      <p:pic>
        <p:nvPicPr>
          <p:cNvPr id="10243" name="Picture 3" descr="001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49208">
            <a:off x="7467600" y="3048000"/>
            <a:ext cx="1295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Vegitab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6" descr="001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49208">
            <a:off x="6324600" y="3352800"/>
            <a:ext cx="1295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14" descr="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3429000"/>
            <a:ext cx="1333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5" descr="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2809875"/>
            <a:ext cx="13335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16" descr="Hoa hong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426720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1752600" y="152400"/>
            <a:ext cx="556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10250" name="Rectangle 12"/>
          <p:cNvSpPr>
            <a:spLocks noChangeArrowheads="1"/>
          </p:cNvSpPr>
          <p:nvPr/>
        </p:nvSpPr>
        <p:spPr bwMode="auto">
          <a:xfrm>
            <a:off x="609600" y="1066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 u="sng">
                <a:latin typeface="Arial" charset="0"/>
              </a:rPr>
              <a:t>Tập đọc:</a:t>
            </a:r>
          </a:p>
        </p:txBody>
      </p:sp>
      <p:sp>
        <p:nvSpPr>
          <p:cNvPr id="10251" name="Rectangle 13"/>
          <p:cNvSpPr>
            <a:spLocks noChangeArrowheads="1"/>
          </p:cNvSpPr>
          <p:nvPr/>
        </p:nvSpPr>
        <p:spPr bwMode="auto">
          <a:xfrm>
            <a:off x="2743200" y="1066800"/>
            <a:ext cx="426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i="1">
                <a:solidFill>
                  <a:srgbClr val="0000FF"/>
                </a:solidFill>
                <a:latin typeface="Arial" charset="0"/>
              </a:rPr>
              <a:t>Văn hay chữ tốt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228600" y="1905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latin typeface="Arial" charset="0"/>
              </a:rPr>
              <a:t>Nội dung: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1981200" y="1676400"/>
            <a:ext cx="6781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Ca ngợi tính kiên trì, quyết tâm sửa chữ viết xấu để trở </a:t>
            </a:r>
          </a:p>
          <a:p>
            <a:pPr algn="ctr"/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thành người viết chữ đẹp của Cao Bá Quát.</a:t>
            </a:r>
          </a:p>
        </p:txBody>
      </p:sp>
    </p:spTree>
  </p:cSld>
  <p:clrMapOvr>
    <a:masterClrMapping/>
  </p:clrMapOvr>
  <p:transition spd="slow" advClick="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965</Words>
  <Application>Microsoft Office PowerPoint</Application>
  <PresentationFormat>On-screen Show (4:3)</PresentationFormat>
  <Paragraphs>139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La Hai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PHUXUAN</dc:creator>
  <cp:lastModifiedBy>CSTeam</cp:lastModifiedBy>
  <cp:revision>41</cp:revision>
  <dcterms:created xsi:type="dcterms:W3CDTF">2010-11-10T11:32:31Z</dcterms:created>
  <dcterms:modified xsi:type="dcterms:W3CDTF">2016-06-30T01:39:55Z</dcterms:modified>
</cp:coreProperties>
</file>